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256" r:id="rId5"/>
    <p:sldId id="274" r:id="rId6"/>
    <p:sldId id="389" r:id="rId7"/>
    <p:sldId id="423" r:id="rId8"/>
    <p:sldId id="301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6" r:id="rId17"/>
    <p:sldId id="437" r:id="rId18"/>
    <p:sldId id="441" r:id="rId19"/>
    <p:sldId id="442" r:id="rId20"/>
    <p:sldId id="443" r:id="rId21"/>
    <p:sldId id="438" r:id="rId22"/>
    <p:sldId id="448" r:id="rId23"/>
    <p:sldId id="440" r:id="rId24"/>
    <p:sldId id="446" r:id="rId25"/>
    <p:sldId id="447" r:id="rId26"/>
    <p:sldId id="403" r:id="rId27"/>
    <p:sldId id="411" r:id="rId28"/>
    <p:sldId id="412" r:id="rId29"/>
    <p:sldId id="449" r:id="rId30"/>
    <p:sldId id="450" r:id="rId31"/>
    <p:sldId id="413" r:id="rId32"/>
    <p:sldId id="451" r:id="rId33"/>
    <p:sldId id="414" r:id="rId34"/>
    <p:sldId id="415" r:id="rId35"/>
    <p:sldId id="416" r:id="rId36"/>
    <p:sldId id="417" r:id="rId37"/>
    <p:sldId id="418" r:id="rId38"/>
    <p:sldId id="422" r:id="rId39"/>
    <p:sldId id="385" r:id="rId40"/>
    <p:sldId id="452" r:id="rId41"/>
    <p:sldId id="453" r:id="rId42"/>
    <p:sldId id="454" r:id="rId43"/>
    <p:sldId id="419" r:id="rId44"/>
    <p:sldId id="386" r:id="rId45"/>
    <p:sldId id="387" r:id="rId46"/>
    <p:sldId id="463" r:id="rId47"/>
    <p:sldId id="490" r:id="rId48"/>
    <p:sldId id="491" r:id="rId49"/>
    <p:sldId id="420" r:id="rId5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23-2-2023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23-2-2023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https://youtu.be/9h21d6mu8A4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62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https://www.30mhz.com/nl/nieuws/monitor-vpd-in-je-kas/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34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3968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807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524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355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8842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884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liNho9KGO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824322"/>
            <a:ext cx="685624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Heb je echter een water tekort in het blad (stres), dan kan de turgor  niet op niveau gehouden worden en zullen de huidmondjes  sluiten, ondanks de hoge concentratie K+ ionen.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084255-1DDB-4DA1-9B82-F42897E06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682" y="3255017"/>
            <a:ext cx="5013526" cy="28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 en hormonen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b="1" dirty="0">
                <a:solidFill>
                  <a:prstClr val="black"/>
                </a:solidFill>
                <a:latin typeface="+mj-lt"/>
              </a:rPr>
              <a:t>Cytokine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Wordt door de wortels geproduceerd en door de waterstroom naar de bladeren gebracht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Cytokine stimuleert de werking van de kaliumpompjes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Zo wordt de prestatie van de kaliumpompjes automatisch aangepast aan de actuele waterbeschikbaarheid in de wortelzone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437083-FF6A-48FD-B690-E2FC476C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927" y="937340"/>
            <a:ext cx="4980521" cy="53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>
                <a:solidFill>
                  <a:prstClr val="black"/>
                </a:solidFill>
                <a:latin typeface="Calibri"/>
              </a:rPr>
              <a:t>Huidmondjes en hormonen</a:t>
            </a:r>
            <a:endParaRPr lang="nl-NL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921427"/>
            <a:ext cx="626364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b="1" dirty="0" err="1">
                <a:solidFill>
                  <a:prstClr val="black"/>
                </a:solidFill>
                <a:latin typeface="+mj-lt"/>
              </a:rPr>
              <a:t>Abscisis</a:t>
            </a:r>
            <a:r>
              <a:rPr lang="nl-NL" sz="24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prstClr val="black"/>
                </a:solidFill>
                <a:latin typeface="+mj-lt"/>
              </a:rPr>
              <a:t>Acis</a:t>
            </a:r>
            <a:r>
              <a:rPr lang="nl-NL" sz="2400" b="1" dirty="0">
                <a:solidFill>
                  <a:prstClr val="black"/>
                </a:solidFill>
                <a:latin typeface="+mj-lt"/>
              </a:rPr>
              <a:t> (ABA)</a:t>
            </a:r>
          </a:p>
          <a:p>
            <a:pPr>
              <a:defRPr/>
            </a:pPr>
            <a:endParaRPr lang="nl-NL" sz="2400" b="1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Is een stress hormoon en wordt geproduceerd in de wortels en bladeren bij extreem water tekort.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Dit hormoon zorgt voor een omkeer reactie bij de kaliumpompjes, als gevolg hiervan zullen de huidmondjes snel sluiten.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Het duurt enkele uren voordat het ABA hormoon afbreekt en de huidmondjes weer openen.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b="1" dirty="0">
              <a:solidFill>
                <a:prstClr val="black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1BE873-7B2D-42F2-861B-558685788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461" y="1921427"/>
            <a:ext cx="3711539" cy="37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 in de nacht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646219"/>
            <a:ext cx="7708505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De geaccepteerde regel is dat de huidmondjes worden geopend onder invloed van (blauw) licht.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Er wordt dus aangenomen dat de huidmondjes </a:t>
            </a:r>
            <a:br>
              <a:rPr lang="nl-NL" sz="2400" dirty="0">
                <a:solidFill>
                  <a:prstClr val="black"/>
                </a:solidFill>
                <a:latin typeface="+mj-lt"/>
              </a:rPr>
            </a:br>
            <a:r>
              <a:rPr lang="nl-NL" sz="2400" dirty="0">
                <a:solidFill>
                  <a:prstClr val="black"/>
                </a:solidFill>
                <a:latin typeface="+mj-lt"/>
              </a:rPr>
              <a:t>‘s nachts volledig gesloten zijn en dat er geen waterdamp aan de bladeren kan ontsnappen.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Toch verdampt een volgroeid tomatengewas 2g g/m2/u in de nacht.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Conclusie is dat de opening van de huidmondjes in de nacht geen of een gering effect heeft op de verdampingssnelheid gedurende de nacht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C1F2626-F076-4937-BEFE-B0460F61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469" y="33892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Vapour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Pressure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Difference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(VPD)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6" y="1948060"/>
            <a:ext cx="717584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In essentie vertelt het VPD hoeveel vocht de lucht kan vasthouden tijdens een bepaalde temperatuur. </a:t>
            </a:r>
          </a:p>
          <a:p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De meeteenheid wordt gebruikt om te meten hoe dicht de lucht bij verzadiging is. </a:t>
            </a:r>
          </a:p>
          <a:p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VPD is het verschil tussen de hoeveelheid vocht in de lucht en hoeveel waterdamp de lucht nog kan bevatten voordat het verzadigd is</a:t>
            </a:r>
            <a:r>
              <a:rPr lang="nl-NL" sz="2400" dirty="0">
                <a:latin typeface="+mj-lt"/>
              </a:rPr>
              <a:t>.</a:t>
            </a:r>
          </a:p>
          <a:p>
            <a:br>
              <a:rPr lang="nl-NL" sz="2400" dirty="0"/>
            </a:b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290A21D-7BBD-4298-BAFC-DC829BB71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459" y="3333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Vapour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Pressure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Difference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(VPD)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VPD wordt gemeten in kilopascal (kPa). </a:t>
            </a:r>
          </a:p>
          <a:p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Een VPD van 0 betekent dat de lucht voor 100 procent is verzadigd met waterdamp. Bij een lage VPD van rond de 0.2 </a:t>
            </a:r>
            <a:r>
              <a:rPr lang="nl-NL" sz="2400" dirty="0" err="1">
                <a:solidFill>
                  <a:prstClr val="black"/>
                </a:solidFill>
                <a:latin typeface="+mj-lt"/>
              </a:rPr>
              <a:t>KpA</a:t>
            </a:r>
            <a:r>
              <a:rPr lang="nl-NL" sz="2400" dirty="0">
                <a:solidFill>
                  <a:prstClr val="black"/>
                </a:solidFill>
                <a:latin typeface="+mj-lt"/>
              </a:rPr>
              <a:t> bevat de lucht nog steeds veel waterdamp. </a:t>
            </a:r>
          </a:p>
          <a:p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De bladtemperatuur ligt dan waarschijnlijk rond het dauwpunt. Dit betekent dat er nauwelijks verdamping is en dus géén calciumopname</a:t>
            </a:r>
            <a:endParaRPr lang="nl-NL" sz="135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FE91CA-C981-41F3-9249-0B3168709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340" y="-251359"/>
            <a:ext cx="4543425" cy="49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Vapour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Pressure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Difference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(VPD)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28311" y="1316464"/>
            <a:ext cx="8631783" cy="584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Een hoge VPD (1.5 </a:t>
            </a:r>
            <a:r>
              <a:rPr lang="nl-NL" sz="2400" dirty="0" err="1">
                <a:solidFill>
                  <a:prstClr val="black"/>
                </a:solidFill>
                <a:latin typeface="+mj-lt"/>
              </a:rPr>
              <a:t>Kpa</a:t>
            </a:r>
            <a:r>
              <a:rPr lang="nl-NL" sz="2400" dirty="0">
                <a:solidFill>
                  <a:prstClr val="black"/>
                </a:solidFill>
                <a:latin typeface="+mj-lt"/>
              </a:rPr>
              <a:t> of hoger) staat voor erg droge lucht, waarbij de lucht nog veel capaciteit heeft om vocht op te nemen.”</a:t>
            </a:r>
          </a:p>
          <a:p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De huidmondjes zullen sluiten om de verdamping te verminderen. </a:t>
            </a:r>
          </a:p>
          <a:p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Daardoor zal de bladtemperatuur steeds hoger worden.</a:t>
            </a:r>
          </a:p>
          <a:p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De VPD wordt dan zo hoog dat de waterdamp gewoon uit de (dichte) huidmondjes wordt geperst.</a:t>
            </a:r>
          </a:p>
          <a:p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De plant heeft nu geen controle meer over zijn waterbalans en we spreken nu over waterstress</a:t>
            </a:r>
          </a:p>
          <a:p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137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Vapour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Pressure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nl-NL" sz="2800" b="1" dirty="0" err="1">
                <a:solidFill>
                  <a:prstClr val="black"/>
                </a:solidFill>
                <a:latin typeface="Calibri"/>
              </a:rPr>
              <a:t>Difference</a:t>
            </a:r>
            <a:r>
              <a:rPr lang="nl-NL" sz="2800" b="1" dirty="0">
                <a:solidFill>
                  <a:prstClr val="black"/>
                </a:solidFill>
                <a:latin typeface="Calibri"/>
              </a:rPr>
              <a:t> (VPD)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6" y="1948060"/>
            <a:ext cx="8631783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prstClr val="black"/>
                </a:solidFill>
                <a:latin typeface="+mj-lt"/>
              </a:rPr>
              <a:t>Als de VPD stijgt:</a:t>
            </a:r>
          </a:p>
          <a:p>
            <a:endParaRPr lang="nl-NL" sz="2400" b="1" dirty="0">
              <a:solidFill>
                <a:prstClr val="black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Wordt de opening van de huidmondjes kleiner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Daalt de opname van CO2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Het verschil in dampdruk tussen de plant en de lucht neemt toe, waardoor de plant meer water verdampt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VPD stijgt → meer transpiratie → dorst! De plant wil meer water uit de bodem opnemen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Dit alles bij elkaar leidt tot meer plantenstress. En dat kan dat weer de plant verzwakken.</a:t>
            </a:r>
          </a:p>
          <a:p>
            <a:endParaRPr lang="nl-NL" sz="135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EB56FC7-3316-40AB-B38D-7ED4DA3F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09" y="173125"/>
            <a:ext cx="5108891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6420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Wat is het beste VPD voor mijn gewas</a:t>
            </a:r>
          </a:p>
          <a:p>
            <a:pPr>
              <a:defRPr/>
            </a:pPr>
            <a:endParaRPr lang="nl-NL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85962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Het optimale VPD niveau hangt af van de groeifase :</a:t>
            </a:r>
          </a:p>
          <a:p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Telers moeten richten op een vrij lage VPD, bijvoorbeeld 0,3 kPa, wanneer kasplanten jong zijn. Dit voorkomt het uitdrogen van jonge planten .</a:t>
            </a:r>
          </a:p>
          <a:p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Als de planten richting de leveringsfase gaan wordt een VPD van meer dan 0.5 kPa aangeraden.</a:t>
            </a:r>
          </a:p>
          <a:p>
            <a:endParaRPr lang="nl-NL" sz="2400" dirty="0">
              <a:solidFill>
                <a:prstClr val="black"/>
              </a:solidFill>
              <a:latin typeface="+mj-lt"/>
            </a:endParaRPr>
          </a:p>
          <a:p>
            <a:r>
              <a:rPr lang="nl-NL" sz="2400" dirty="0">
                <a:solidFill>
                  <a:prstClr val="black"/>
                </a:solidFill>
                <a:latin typeface="+mj-lt"/>
              </a:rPr>
              <a:t>Planten zullen dan kunnen transpireren, zichzelf koelen en minder </a:t>
            </a:r>
            <a:r>
              <a:rPr lang="nl-NL" sz="2400" dirty="0" err="1">
                <a:solidFill>
                  <a:prstClr val="black"/>
                </a:solidFill>
                <a:latin typeface="+mj-lt"/>
              </a:rPr>
              <a:t>gestresst</a:t>
            </a:r>
            <a:r>
              <a:rPr lang="nl-NL" sz="2400" dirty="0">
                <a:solidFill>
                  <a:prstClr val="black"/>
                </a:solidFill>
                <a:latin typeface="+mj-lt"/>
              </a:rPr>
              <a:t> zijn, terwijl de groeiomgeving minder geschikt is voor plantenziekten.</a:t>
            </a:r>
          </a:p>
          <a:p>
            <a:endParaRPr lang="nl-NL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73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EE0CD3BC-D5CD-4F8E-99C3-5F8A23B666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1993" r="11993"/>
          <a:stretch>
            <a:fillRect/>
          </a:stretch>
        </p:blipFill>
        <p:spPr>
          <a:xfrm>
            <a:off x="-266330" y="0"/>
            <a:ext cx="8984202" cy="633885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2E88511-2252-4D64-B403-AAD95B594B16}"/>
              </a:ext>
            </a:extLst>
          </p:cNvPr>
          <p:cNvSpPr/>
          <p:nvPr/>
        </p:nvSpPr>
        <p:spPr>
          <a:xfrm>
            <a:off x="3399690" y="6488668"/>
            <a:ext cx="348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https://hnt.letsgrow.com/psychro</a:t>
            </a:r>
          </a:p>
        </p:txBody>
      </p:sp>
    </p:spTree>
    <p:extLst>
      <p:ext uri="{BB962C8B-B14F-4D97-AF65-F5344CB8AC3E}">
        <p14:creationId xmlns:p14="http://schemas.microsoft.com/office/powerpoint/2010/main" val="11410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Hoe beïnvloed je het VPD?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992448"/>
            <a:ext cx="7175845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Het kan een uitdaging zijn om de juiste VPD-niveaus te vinden en is dus afhankelijk van je gewas en de groeifase. 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Als je aan de knoppen van een </a:t>
            </a:r>
            <a:r>
              <a:rPr lang="nl-NL" sz="2400" dirty="0" err="1">
                <a:solidFill>
                  <a:prstClr val="black"/>
                </a:solidFill>
                <a:latin typeface="+mj-lt"/>
              </a:rPr>
              <a:t>binnenteeltomgeving</a:t>
            </a:r>
            <a:r>
              <a:rPr lang="nl-NL" sz="2400" dirty="0">
                <a:solidFill>
                  <a:prstClr val="black"/>
                </a:solidFill>
                <a:latin typeface="+mj-lt"/>
              </a:rPr>
              <a:t> zit, kun je het VPD monitoren en </a:t>
            </a:r>
            <a:r>
              <a:rPr lang="nl-NL" sz="2400" dirty="0" err="1">
                <a:solidFill>
                  <a:prstClr val="black"/>
                </a:solidFill>
                <a:latin typeface="+mj-lt"/>
              </a:rPr>
              <a:t>zonodig</a:t>
            </a:r>
            <a:r>
              <a:rPr lang="nl-NL" sz="2400" dirty="0">
                <a:solidFill>
                  <a:prstClr val="black"/>
                </a:solidFill>
                <a:latin typeface="+mj-lt"/>
              </a:rPr>
              <a:t> bijsturen.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Er zijn een paar manieren hoe je dat kunt doen.</a:t>
            </a:r>
            <a:endParaRPr lang="nl-NL" sz="1350" dirty="0">
              <a:solidFill>
                <a:prstClr val="black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7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>
                <a:solidFill>
                  <a:prstClr val="black"/>
                </a:solidFill>
                <a:latin typeface="Calibri"/>
              </a:rPr>
              <a:t>Het VPD laten stijgen ↑</a:t>
            </a:r>
            <a:endParaRPr lang="nl-NL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Verhogen temperatuur = VPD stijgt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Verhogen lichtintensiteit = VPD stijgt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Verlagen vochtigheid = VPD stijgt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4EABCB-C345-46A5-A3BB-84B8BA345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06" y="3999482"/>
            <a:ext cx="2782319" cy="18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Het VPD laten dalen ↓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Verhogen vochtigheid = VPD daalt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Verlagen temperatuur = VPD daalt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Verlagen lichtintensiteit = VPD daalt</a:t>
            </a:r>
            <a:endParaRPr lang="nl-NL" sz="1350" dirty="0">
              <a:solidFill>
                <a:prstClr val="black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8FDC39C-2D39-4153-B0CE-0A9DE4369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94" y="3966006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3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8011" y="868975"/>
            <a:ext cx="8830752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CO2 monitor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8011" y="1781667"/>
            <a:ext cx="7826133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Voor de groei van het gewas is het belangrijk om optimale hoeveelheid CO2 in de kas te hebben.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 CO2 meter meet de concentratie en aan de hand van deze meting kan CO2 worden bijgevoegd.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1 keer per jaar kalibreren, uitvoering is per apparaat verschillend.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D68403-C682-49E6-B6CA-03C4B282E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111" y="3918687"/>
            <a:ext cx="3139715" cy="2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80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Grodan</a:t>
            </a:r>
            <a:r>
              <a:rPr lang="nl-NL" dirty="0"/>
              <a:t> Gosens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C4505-C8EF-4F7D-AEB4-46806F71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812841"/>
            <a:ext cx="7740000" cy="4351338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nl-NL" dirty="0"/>
              <a:t>Het </a:t>
            </a:r>
            <a:r>
              <a:rPr lang="nl-NL" dirty="0" err="1"/>
              <a:t>GroSens</a:t>
            </a:r>
            <a:r>
              <a:rPr lang="nl-NL" dirty="0"/>
              <a:t> systeem geeft 24/7 </a:t>
            </a:r>
            <a:r>
              <a:rPr lang="nl-NL" dirty="0" err="1"/>
              <a:t>realtime</a:t>
            </a:r>
            <a:r>
              <a:rPr lang="nl-NL" dirty="0"/>
              <a:t> inzicht in het watergehalte (WG), de EC en de temperatuur van het steenwolsubstraat. 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Om deze gegevens direct en continu in grafische vorm weer te geven, kan het systeem op de meeste klimaat - computers aangesloten worden.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Dit levert waardevolle, tijdige informatie en een leidraad voor het optimaliseren van de irrigatiestrategie, waardoor telers de opbrengst en kwaliteit van hun gewassen kunnen verbeteren.</a:t>
            </a:r>
          </a:p>
        </p:txBody>
      </p:sp>
      <p:pic>
        <p:nvPicPr>
          <p:cNvPr id="1026" name="Picture 2" descr="Grodan GroSens® WC, TEMP and EC Meter - AIS Greenworks">
            <a:extLst>
              <a:ext uri="{FF2B5EF4-FFF2-40B4-BE49-F238E27FC236}">
                <a16:creationId xmlns:a16="http://schemas.microsoft.com/office/drawing/2014/main" id="{8BD29CEA-DF8B-4211-A90E-57AA30FCB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240" y="1116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dan GroSens">
            <a:extLst>
              <a:ext uri="{FF2B5EF4-FFF2-40B4-BE49-F238E27FC236}">
                <a16:creationId xmlns:a16="http://schemas.microsoft.com/office/drawing/2014/main" id="{4AE108F9-446D-4513-8883-3335A68A7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99" y="3998926"/>
            <a:ext cx="2378301" cy="237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Grodan</a:t>
            </a:r>
            <a:r>
              <a:rPr lang="nl-NL" dirty="0"/>
              <a:t> Gosens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9576F98-C779-4F21-A6B9-4DD249D0F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039" y="1116001"/>
            <a:ext cx="7740650" cy="32391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7E62505-9DCB-41A7-B387-259FD455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6" y="3959258"/>
            <a:ext cx="8039443" cy="288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54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Bladtemperatuurmeters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C4505-C8EF-4F7D-AEB4-46806F71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812841"/>
            <a:ext cx="8329006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Meet de bladtemperatuur</a:t>
            </a:r>
            <a:br>
              <a:rPr lang="nl-NL" dirty="0"/>
            </a:br>
            <a:endParaRPr lang="nl-NL" dirty="0"/>
          </a:p>
          <a:p>
            <a:pPr marL="342900" indent="-342900"/>
            <a:r>
              <a:rPr lang="nl-NL" dirty="0"/>
              <a:t>Aan de hand van deze gegevens kan men bv het scherm dicht laten lopen als de plant te snel </a:t>
            </a:r>
            <a:r>
              <a:rPr lang="nl-NL" dirty="0" err="1"/>
              <a:t>afkoeld</a:t>
            </a:r>
            <a:r>
              <a:rPr lang="nl-NL" dirty="0"/>
              <a:t>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Bij een actieve plant is de planttemperatuur altijd iets lager dan de kastemperatuur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Zorg dat de infrarood straal altijd op een blad gericht staat.</a:t>
            </a:r>
          </a:p>
          <a:p>
            <a:pPr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FBB447-0901-49A3-81A1-40D6FF012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2"/>
          <a:stretch/>
        </p:blipFill>
        <p:spPr>
          <a:xfrm>
            <a:off x="3883843" y="5295774"/>
            <a:ext cx="2603381" cy="12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Bladtemperatuurmeters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E5E1C29-FA24-4C09-B0E7-3FB74ED5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0" y="1370650"/>
            <a:ext cx="10046216" cy="52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13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Bladdikte 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C4505-C8EF-4F7D-AEB4-46806F71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812841"/>
            <a:ext cx="8329006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Meet de bladdikte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Normaal gesproken neemt de bladdikte af als de huidmondjes worden geopend.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Bladdiktemeter kan worden gebruikt om waterstress vast te stellen</a:t>
            </a:r>
            <a:br>
              <a:rPr lang="nl-NL" dirty="0"/>
            </a:br>
            <a:endParaRPr lang="nl-NL" dirty="0"/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31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Bladdikte meter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036EE0C-C37E-4C0C-92CD-07A9EB8B8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64"/>
          <a:stretch/>
        </p:blipFill>
        <p:spPr>
          <a:xfrm>
            <a:off x="983349" y="1656000"/>
            <a:ext cx="8119765" cy="39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2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36398" y="2009023"/>
            <a:ext cx="6962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1: Huidmondjes VPD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2: Sensoren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3: Open dag / gastles bemesting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4</a:t>
            </a:r>
            <a:r>
              <a:rPr lang="nl-NL" sz="2400" b="1" dirty="0"/>
              <a:t>: </a:t>
            </a:r>
            <a:r>
              <a:rPr lang="nl-NL" sz="2400" dirty="0"/>
              <a:t>Kassim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5: </a:t>
            </a:r>
            <a:r>
              <a:rPr lang="nl-NL" sz="2400" dirty="0" err="1"/>
              <a:t>Kassim</a:t>
            </a:r>
            <a:endParaRPr lang="nl-NL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6: </a:t>
            </a:r>
            <a:r>
              <a:rPr lang="nl-NL" sz="2400" dirty="0" err="1"/>
              <a:t>Kassim</a:t>
            </a:r>
            <a:endParaRPr lang="nl-NL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7: Herhaling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8: Toets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4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 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C4505-C8EF-4F7D-AEB4-46806F71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812841"/>
            <a:ext cx="7740000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Meet het EC niveau van het gietwater. Aan elke unit zitten ter controle 2 meters</a:t>
            </a:r>
            <a:br>
              <a:rPr lang="nl-NL" dirty="0"/>
            </a:br>
            <a:endParaRPr lang="nl-NL" dirty="0"/>
          </a:p>
          <a:p>
            <a:pPr marL="342900" indent="-342900"/>
            <a:r>
              <a:rPr lang="nl-NL" dirty="0"/>
              <a:t>Wanneer de EC niet goed wordt gemeten bestaat er de kans dat je een verkeerde EC meegeeft</a:t>
            </a:r>
          </a:p>
          <a:p>
            <a:pPr marL="342900" indent="-342900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413FB2-77A4-42CF-82DB-1E37E07E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98" y="3863603"/>
            <a:ext cx="33242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 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C4505-C8EF-4F7D-AEB4-46806F71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812841"/>
            <a:ext cx="7740000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De PH-meter meet de zuurgraad van het gietwater.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Aan de hand van deze gegevens wordt het gietwater aangezuurd met salpeterzuur.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Aan elke unit zitten ter controle 2 PH meters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F44080-ADB7-4D33-8403-B178BF16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90" y="3817008"/>
            <a:ext cx="2849204" cy="27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Drainwater sensor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C4505-C8EF-4F7D-AEB4-46806F71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812841"/>
            <a:ext cx="7740000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Meet hoeveel % drain je geeft</a:t>
            </a:r>
          </a:p>
          <a:p>
            <a:pPr marL="342900" indent="-342900"/>
            <a:r>
              <a:rPr lang="nl-NL" dirty="0"/>
              <a:t>Meet EC van drainwater</a:t>
            </a:r>
          </a:p>
          <a:p>
            <a:pPr marL="342900" indent="-342900"/>
            <a:endParaRPr lang="nl-NL" dirty="0"/>
          </a:p>
          <a:p>
            <a:pPr indent="0">
              <a:buNone/>
            </a:pPr>
            <a:r>
              <a:rPr lang="nl-NL" dirty="0"/>
              <a:t>Aan de hand van deze gegevens kan (in combinatie met de instraling) het watergeefstrategie gestuurd worden.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459D1D3-CE0D-449C-BCC1-1C8C7C40F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4" y="4136668"/>
            <a:ext cx="2449399" cy="24473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35DA20B-7863-451B-BE1A-89CBFABD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080" y="3832684"/>
            <a:ext cx="6714045" cy="25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Grow</a:t>
            </a:r>
            <a:r>
              <a:rPr lang="nl-NL" dirty="0"/>
              <a:t> </a:t>
            </a:r>
            <a:r>
              <a:rPr lang="nl-NL" dirty="0" err="1"/>
              <a:t>scale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C4505-C8EF-4F7D-AEB4-46806F71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65" y="1812841"/>
            <a:ext cx="77400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De </a:t>
            </a:r>
            <a:r>
              <a:rPr lang="nl-NL" dirty="0" err="1"/>
              <a:t>grow</a:t>
            </a:r>
            <a:r>
              <a:rPr lang="nl-NL" dirty="0"/>
              <a:t> </a:t>
            </a:r>
            <a:r>
              <a:rPr lang="nl-NL" dirty="0" err="1"/>
              <a:t>scale</a:t>
            </a:r>
            <a:r>
              <a:rPr lang="nl-NL" dirty="0"/>
              <a:t> meet de hoeveelheid water in de mat.</a:t>
            </a:r>
          </a:p>
          <a:p>
            <a:pPr indent="0">
              <a:buNone/>
            </a:pPr>
            <a:r>
              <a:rPr lang="nl-NL" dirty="0"/>
              <a:t>Hij doet dat door de mat te wegen.</a:t>
            </a:r>
          </a:p>
          <a:p>
            <a:pPr indent="0">
              <a:buNone/>
            </a:pPr>
            <a:r>
              <a:rPr lang="nl-NL" dirty="0"/>
              <a:t>Aan de hand van deze gegevens kan je beslissen om water te geven of juist niet.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Onderhoud</a:t>
            </a:r>
          </a:p>
          <a:p>
            <a:pPr marL="342900" indent="-342900"/>
            <a:r>
              <a:rPr lang="nl-NL" dirty="0"/>
              <a:t>Elke dag controleren of er niets op of onder de weegschaal is gevallen</a:t>
            </a:r>
          </a:p>
          <a:p>
            <a:pPr marL="342900" indent="-342900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34B67C-C5E0-4D6C-9D62-38FEE729C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130" y="230901"/>
            <a:ext cx="3392765" cy="285019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4F50160-049E-4FCF-BA6F-23B12CFFB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732" y="3854335"/>
            <a:ext cx="28670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 water sensoren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C4505-C8EF-4F7D-AEB4-46806F71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812841"/>
            <a:ext cx="7740000" cy="4351338"/>
          </a:xfrm>
        </p:spPr>
        <p:txBody>
          <a:bodyPr>
            <a:normAutofit/>
          </a:bodyPr>
          <a:lstStyle/>
          <a:p>
            <a:pPr marL="342900" indent="-342900"/>
            <a:endParaRPr lang="nl-NL" dirty="0"/>
          </a:p>
          <a:p>
            <a:pPr indent="0">
              <a:buNone/>
            </a:pPr>
            <a:r>
              <a:rPr lang="nl-NL" dirty="0"/>
              <a:t>Deze meten hoe warm de buistemperatuur is.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Aan de hand van deze gegevens bestuurt de klimaatcomputer het klimaat.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16B3CA-EA12-4BDE-B1F0-2A9803B6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191" y="3710353"/>
            <a:ext cx="4133948" cy="22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8707C-CEFD-4B80-9BAF-DA7EDC5A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Stengeldikte meters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BC8055-7BD3-41A3-871F-E2D74A66F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656000"/>
            <a:ext cx="8266702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Een tijdelijke dip in stengeldikte duidt op </a:t>
            </a:r>
            <a:r>
              <a:rPr lang="nl-NL" b="1" dirty="0"/>
              <a:t>niet </a:t>
            </a:r>
            <a:r>
              <a:rPr lang="nl-NL" dirty="0"/>
              <a:t>optimale groei.</a:t>
            </a:r>
          </a:p>
          <a:p>
            <a:pPr indent="0">
              <a:buNone/>
            </a:pPr>
            <a:endParaRPr lang="nl-NL" b="1" dirty="0"/>
          </a:p>
          <a:p>
            <a:pPr marL="342900" indent="-342900"/>
            <a:r>
              <a:rPr lang="nl-NL" dirty="0"/>
              <a:t>Stress (tekort aan water, te lage luchtvochtigheid, kou).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Omschakelmoment generatief-vegetatief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Overdag iets dunner dan ‘s nachts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D75C0C-71A4-446D-BBD6-9D1A99FA8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4526016"/>
            <a:ext cx="1871422" cy="20610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1DDD74A-D39E-4CD8-AC41-26A9544D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50" y="3839292"/>
            <a:ext cx="5549704" cy="29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359EA4C-BAAC-417F-B768-0CF767A4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83" y="558747"/>
            <a:ext cx="9036000" cy="683457"/>
          </a:xfrm>
        </p:spPr>
        <p:txBody>
          <a:bodyPr>
            <a:normAutofit/>
          </a:bodyPr>
          <a:lstStyle/>
          <a:p>
            <a:r>
              <a:rPr lang="nl-NL" sz="3200" dirty="0"/>
              <a:t>Sapstroom meters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2907C60-767B-4655-930A-9DC17254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83" y="1779759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 Als de plant in rust is, staat de sapstroom nagenoeg stil. Zodra het licht wordt, neemt de waterstroom snel toe, om rond het middaguur zijn piek te bereiken.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Naarmate de instraling afneemt, neemt de sapstroom in sterkte af. </a:t>
            </a:r>
          </a:p>
          <a:p>
            <a:pPr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3EA753D-6FB5-40E1-ACA5-FE4E087B7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083" y="187308"/>
            <a:ext cx="3087849" cy="152836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F20AD43-0011-46C0-9790-3FF657FEC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932" y="3792839"/>
            <a:ext cx="5763236" cy="30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18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8E4B2-A68A-4E4C-B53B-6EF34097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Elektrofysiologie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F17D9-7E49-4B1E-B662-D08924E3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86" y="1727999"/>
            <a:ext cx="8245099" cy="4827783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Planten voelen en reageren op veel veranderingen in hun omgeving, zowel boven- als ondergronds.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 err="1"/>
              <a:t>Vivent</a:t>
            </a:r>
            <a:r>
              <a:rPr lang="nl-NL" dirty="0"/>
              <a:t> registreert elektrische signalen, die een van de verschillende signaleringsmechanismen zijn die door planten worden gebruikt.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Gespecialiseerde elektronica en krachtige computing betekent dat het mogelijk is om deze signalen te decoderen.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6133DB-A9E4-43B3-80E9-CC0E7E65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112" y="61992"/>
            <a:ext cx="2783916" cy="28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8E4B2-A68A-4E4C-B53B-6EF34097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Elektrofysiologie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1F17D9-7E49-4B1E-B662-D08924E3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01" y="1973410"/>
            <a:ext cx="7289787" cy="4827783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Planten gebruiken elektrische signalen om groei, ontwikkeling en reproductie te beheersen en om afweer tegen plagen of ziekten op te zetten.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Door bepaalde reacties van planten te isoleren, kunnen we specifieke stimuli detecteren. Als alternatief kunnen we variaties op de verwachte signalen meten om plantstress te detecteren.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32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09F60-509C-4FF8-90DB-1105213A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Elektrofysiologie bij een plant 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3EBD3EAB-E634-4938-82A7-EAC03B6A54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8868" y="1723218"/>
            <a:ext cx="8140991" cy="45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8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74023" y="734453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Lesprogramma vandaag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Huidmondjes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Sensoren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Kassim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Afsluiting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818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A3BCC-567C-4B53-95D6-1F77EB62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Opdracht: LES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C4505-C8EF-4F7D-AEB4-46806F71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812841"/>
            <a:ext cx="8919845" cy="4351338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nl-NL" dirty="0"/>
              <a:t>Welke sensoren zijn er in de schoolkas te vinden, noem er 15</a:t>
            </a:r>
            <a:endParaRPr lang="nl-NL" b="1" dirty="0"/>
          </a:p>
          <a:p>
            <a:pPr marL="342900" indent="-342900"/>
            <a:r>
              <a:rPr lang="nl-NL" dirty="0"/>
              <a:t>Wat gebeurt er in een kas wanneer een lichtsensor aangeeft dat er teveel licht is?</a:t>
            </a:r>
            <a:endParaRPr lang="nl-NL" b="1" dirty="0"/>
          </a:p>
          <a:p>
            <a:pPr marL="342900" indent="-342900"/>
            <a:r>
              <a:rPr lang="nl-NL" dirty="0"/>
              <a:t>Wat gebeurt er in een kas wanneer een sensor aangeeft dat het te koud is?</a:t>
            </a:r>
          </a:p>
          <a:p>
            <a:pPr marL="342900" indent="-342900"/>
            <a:r>
              <a:rPr lang="nl-NL" dirty="0"/>
              <a:t>Wat meet een </a:t>
            </a:r>
            <a:r>
              <a:rPr lang="nl-NL" dirty="0" err="1"/>
              <a:t>infra-rood</a:t>
            </a:r>
            <a:r>
              <a:rPr lang="nl-NL" dirty="0"/>
              <a:t> meter</a:t>
            </a:r>
          </a:p>
          <a:p>
            <a:pPr marL="342900" indent="-342900"/>
            <a:r>
              <a:rPr lang="nl-NL" dirty="0"/>
              <a:t>Hoe werkt een </a:t>
            </a:r>
            <a:r>
              <a:rPr lang="nl-NL" dirty="0" err="1"/>
              <a:t>infra-rood</a:t>
            </a:r>
            <a:r>
              <a:rPr lang="nl-NL" dirty="0"/>
              <a:t> meter</a:t>
            </a:r>
            <a:endParaRPr lang="nl-NL" b="1" dirty="0"/>
          </a:p>
          <a:p>
            <a:pPr marL="342900" indent="-342900"/>
            <a:r>
              <a:rPr lang="nl-NL" dirty="0"/>
              <a:t>Wat verwacht je als je de buitentemperatuur meet. Is deze op alle plaatsen hetzelfde? Verklaar je antwoord.</a:t>
            </a:r>
          </a:p>
          <a:p>
            <a:pPr marL="342900" indent="-342900"/>
            <a:r>
              <a:rPr lang="nl-NL" dirty="0"/>
              <a:t>In de kas ga je ook de gewastemperatuur meten op verschillende plaatsen. Denk je dat deze op alle plaatsen hetzelfde is. Verklaar je antwoord.</a:t>
            </a:r>
          </a:p>
          <a:p>
            <a:pPr marL="342900" indent="-342900"/>
            <a:r>
              <a:rPr lang="nl-NL" dirty="0"/>
              <a:t>Denk je dat er een verschil is tussen het gewas en de ruimte temperatuur? Licht je antwoord toe.</a:t>
            </a:r>
          </a:p>
        </p:txBody>
      </p:sp>
    </p:spTree>
    <p:extLst>
      <p:ext uri="{BB962C8B-B14F-4D97-AF65-F5344CB8AC3E}">
        <p14:creationId xmlns:p14="http://schemas.microsoft.com/office/powerpoint/2010/main" val="124073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359EA4C-BAAC-417F-B768-0CF767A4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83" y="558747"/>
            <a:ext cx="9036000" cy="683457"/>
          </a:xfrm>
        </p:spPr>
        <p:txBody>
          <a:bodyPr>
            <a:normAutofit/>
          </a:bodyPr>
          <a:lstStyle/>
          <a:p>
            <a:r>
              <a:rPr lang="nl-NL" sz="3200" dirty="0"/>
              <a:t>LES 2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2907C60-767B-4655-930A-9DC17254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058" y="1555823"/>
            <a:ext cx="8562274" cy="4975605"/>
          </a:xfrm>
        </p:spPr>
        <p:txBody>
          <a:bodyPr>
            <a:normAutofit fontScale="40000" lnSpcReduction="20000"/>
          </a:bodyPr>
          <a:lstStyle/>
          <a:p>
            <a:pPr marL="342900" indent="-342900"/>
            <a:r>
              <a:rPr lang="nl-NL" sz="5100" dirty="0"/>
              <a:t>Ben je het met de volgende beweringen eens of oneens: 	</a:t>
            </a:r>
          </a:p>
          <a:p>
            <a:pPr indent="0">
              <a:buNone/>
            </a:pPr>
            <a:r>
              <a:rPr lang="nl-NL" sz="5100" dirty="0"/>
              <a:t>Bij een te hoge gewastemperatuur ga je schermen.	Eens/Oneens</a:t>
            </a:r>
          </a:p>
          <a:p>
            <a:pPr indent="0">
              <a:buNone/>
            </a:pPr>
            <a:r>
              <a:rPr lang="nl-NL" sz="5100" dirty="0"/>
              <a:t>Bij een te lage gewastemperatuur ga je stoken.		Eens/Oneens</a:t>
            </a:r>
          </a:p>
          <a:p>
            <a:pPr indent="0">
              <a:buNone/>
            </a:pPr>
            <a:endParaRPr lang="nl-NL" sz="5100" dirty="0"/>
          </a:p>
          <a:p>
            <a:pPr indent="0">
              <a:buNone/>
            </a:pPr>
            <a:endParaRPr lang="nl-NL" sz="5100" dirty="0"/>
          </a:p>
          <a:p>
            <a:pPr indent="0">
              <a:buNone/>
            </a:pPr>
            <a:endParaRPr lang="nl-NL" sz="5100" dirty="0"/>
          </a:p>
          <a:p>
            <a:pPr marL="342900" indent="-342900"/>
            <a:r>
              <a:rPr lang="nl-NL" sz="5100" dirty="0"/>
              <a:t>Je hebt verschillende temperatuur metingen in het gewas uitgevoerd. Wat doe je als de gewastemperatuur voor in de kas hoger is als achterin. 	</a:t>
            </a:r>
          </a:p>
          <a:p>
            <a:pPr indent="0">
              <a:buNone/>
            </a:pPr>
            <a:r>
              <a:rPr lang="nl-NL" sz="5100" dirty="0"/>
              <a:t>Je gaat voorin eerder het schermdoek dicht doen.	Eens/Oneens</a:t>
            </a:r>
          </a:p>
          <a:p>
            <a:pPr indent="0">
              <a:buNone/>
            </a:pPr>
            <a:r>
              <a:rPr lang="nl-NL" sz="5100" dirty="0"/>
              <a:t>Je gaat achterin de kas ventilatieopeningen dichten.	Eens/Oneens</a:t>
            </a:r>
          </a:p>
          <a:p>
            <a:pPr indent="0">
              <a:buNone/>
            </a:pPr>
            <a:r>
              <a:rPr lang="nl-NL" sz="5100" dirty="0"/>
              <a:t>Je gaat achterin in de kas meer stoken.			Eens/Oneens</a:t>
            </a:r>
          </a:p>
          <a:p>
            <a:pPr indent="0">
              <a:buNone/>
            </a:pPr>
            <a:endParaRPr lang="nl-NL" sz="5100" dirty="0"/>
          </a:p>
          <a:p>
            <a:pPr indent="0">
              <a:buNone/>
            </a:pPr>
            <a:endParaRPr lang="nl-NL" sz="4200" dirty="0"/>
          </a:p>
          <a:p>
            <a:pPr indent="0">
              <a:buNone/>
            </a:pPr>
            <a:r>
              <a:rPr lang="nl-NL" dirty="0"/>
              <a:t>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231866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359EA4C-BAAC-417F-B768-0CF767A4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83" y="558747"/>
            <a:ext cx="9036000" cy="683457"/>
          </a:xfrm>
        </p:spPr>
        <p:txBody>
          <a:bodyPr>
            <a:normAutofit/>
          </a:bodyPr>
          <a:lstStyle/>
          <a:p>
            <a:r>
              <a:rPr lang="nl-NL" sz="3200" dirty="0"/>
              <a:t>LES 2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2907C60-767B-4655-930A-9DC172540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83" y="1779759"/>
            <a:ext cx="7740000" cy="4351338"/>
          </a:xfrm>
        </p:spPr>
        <p:txBody>
          <a:bodyPr/>
          <a:lstStyle/>
          <a:p>
            <a:pPr marL="342900" indent="-342900"/>
            <a:r>
              <a:rPr lang="nl-NL" dirty="0"/>
              <a:t>Wat verwacht je als je  buiten de RV meet. Is deze op alle plaatsen hetzelfde? Verklaar je antwoord.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In de kas ga je ook de RV meten op verschillende plaatsen. Denk je dat deze op alle plaatsen hetzelfde is. Verklaar je antwoord.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Zal de luchtvochtigheid tussen het gewas hoger of lager zijn dan de luchtvochtigheid in het hoofdpad? Verklaar je antwoord.</a:t>
            </a:r>
          </a:p>
          <a:p>
            <a:pPr indent="0">
              <a:buNone/>
            </a:pPr>
            <a:r>
              <a:rPr lang="nl-NL" dirty="0"/>
              <a:t> </a:t>
            </a:r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97408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10247168" cy="5641188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nl-NL" dirty="0"/>
              <a:t>Opdrachten: LES 4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Probeer de standaard instelling de RV te verlagen naar 88%, zonder netto fotosynthese te verliezen, en zonder dat te veel warmte kost.</a:t>
            </a:r>
            <a:br>
              <a:rPr lang="nl-NL" dirty="0"/>
            </a:br>
            <a:r>
              <a:rPr lang="nl-NL" dirty="0"/>
              <a:t>Maak een schermafdruk van de instellingen.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Verander de datum in 1-1-2018 en de tijd in 8:00 uur.</a:t>
            </a:r>
            <a:br>
              <a:rPr lang="nl-NL" dirty="0"/>
            </a:br>
            <a:r>
              <a:rPr lang="nl-NL" dirty="0"/>
              <a:t>Straling in 10 W, buitentemperatuur in 3 C.</a:t>
            </a:r>
            <a:br>
              <a:rPr lang="nl-NL" dirty="0"/>
            </a:br>
            <a:r>
              <a:rPr lang="nl-NL" dirty="0"/>
              <a:t>Probeer de netto fotosynthese op  1,7 g   te krijgen met de verwarming zo laag mogelijk.</a:t>
            </a:r>
            <a:br>
              <a:rPr lang="nl-NL" dirty="0"/>
            </a:br>
            <a:r>
              <a:rPr lang="nl-NL" dirty="0"/>
              <a:t>Maak een schermafdruk van de instellingen.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Verander de datum in 1-1-2018, tijd 12:00 uur. Straling in 20 W luchtvochtigheid in 80%, gewas in sla. Verwarmen op 5 C en luchten op 6 C.</a:t>
            </a:r>
            <a:br>
              <a:rPr lang="nl-NL" dirty="0"/>
            </a:br>
            <a:r>
              <a:rPr lang="nl-NL" dirty="0"/>
              <a:t>Probeer de luchtvochtigheid zo goedkoop mogelijk op 83% te krijgen </a:t>
            </a:r>
          </a:p>
          <a:p>
            <a:pPr indent="0">
              <a:buNone/>
            </a:pPr>
            <a:br>
              <a:rPr lang="nl-NL" dirty="0"/>
            </a:b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br>
              <a:rPr lang="nl-NL" dirty="0"/>
            </a:b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8671899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964AA-E0F1-4E4A-AA5F-EEB5AD94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LES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CE3492-8DF0-4D6E-8501-3E32A9B7E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28" y="1444170"/>
            <a:ext cx="9008744" cy="5261429"/>
          </a:xfrm>
        </p:spPr>
        <p:txBody>
          <a:bodyPr>
            <a:normAutofit fontScale="32500" lnSpcReduction="20000"/>
          </a:bodyPr>
          <a:lstStyle/>
          <a:p>
            <a:pPr marL="342900" indent="-342900"/>
            <a:r>
              <a:rPr lang="nl-NL" sz="5800" dirty="0"/>
              <a:t>Neem de ingestelde klimaatgegevens (nacht temperatuur) van  1 januari van je stage bedrijf. </a:t>
            </a:r>
            <a:br>
              <a:rPr lang="nl-NL" sz="5800" dirty="0"/>
            </a:br>
            <a:r>
              <a:rPr lang="nl-NL" sz="5800" dirty="0"/>
              <a:t>Verander de tijd in 0:00 uur, meteo bewolking in zwaar bewolkt, globale straling in 0 W en luchtvochtigheid 80%.</a:t>
            </a:r>
            <a:br>
              <a:rPr lang="nl-NL" sz="5800" dirty="0"/>
            </a:br>
            <a:r>
              <a:rPr lang="nl-NL" sz="5800" dirty="0"/>
              <a:t>Probeer de verwarming zo laag mogelijk te krijgen zonder dat de RV teveel stijgt. </a:t>
            </a:r>
            <a:br>
              <a:rPr lang="nl-NL" sz="5800" dirty="0"/>
            </a:br>
            <a:r>
              <a:rPr lang="nl-NL" sz="5800" dirty="0"/>
              <a:t>Maak een schermafdruk en verklaar wat je gedaan hebt.</a:t>
            </a:r>
          </a:p>
          <a:p>
            <a:pPr marL="342900" indent="-342900"/>
            <a:endParaRPr lang="nl-NL" sz="5800" dirty="0"/>
          </a:p>
          <a:p>
            <a:pPr marL="342900" indent="-342900"/>
            <a:endParaRPr lang="nl-NL" sz="5800" dirty="0"/>
          </a:p>
          <a:p>
            <a:pPr marL="342900" indent="-342900"/>
            <a:r>
              <a:rPr lang="nl-NL" sz="5800" dirty="0"/>
              <a:t>Neem de ingestelde klimaatgegevens (dag temperatuur) van  1 maart van je stage bedrijf. </a:t>
            </a:r>
            <a:br>
              <a:rPr lang="nl-NL" sz="5800" dirty="0"/>
            </a:br>
            <a:r>
              <a:rPr lang="nl-NL" sz="5800" dirty="0"/>
              <a:t>Verander de datum in 1-3-2018 en tijd in 10,00 uur, meteo bewolking in half bewolkt, globale straling in 100 W, buitentemperatuur 8 C en luchtvochtigheid 80%.</a:t>
            </a:r>
            <a:br>
              <a:rPr lang="nl-NL" sz="5800" dirty="0"/>
            </a:br>
            <a:r>
              <a:rPr lang="nl-NL" sz="5800" dirty="0"/>
              <a:t>Probeer zo kort mogelijk bij de ideale klimaatgegevens in de buurt te komen, met zoveel mogelijk groei. (belichting niet meer dan 200 mol).</a:t>
            </a:r>
            <a:br>
              <a:rPr lang="nl-NL" sz="5800" dirty="0"/>
            </a:br>
            <a:r>
              <a:rPr lang="nl-NL" sz="5800" dirty="0"/>
              <a:t>Maak een schermafdruk en verklaar wat je gedaan hebt.</a:t>
            </a:r>
          </a:p>
          <a:p>
            <a:pPr marL="342900" indent="-342900"/>
            <a:endParaRPr lang="nl-NL" sz="4600" dirty="0"/>
          </a:p>
          <a:p>
            <a:pPr marL="342900" indent="-342900"/>
            <a:endParaRPr lang="nl-NL" sz="4600" dirty="0"/>
          </a:p>
          <a:p>
            <a:pPr marL="342900" indent="-342900"/>
            <a:endParaRPr lang="nl-NL" sz="4600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br>
              <a:rPr lang="nl-NL" dirty="0"/>
            </a:br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649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10247168" cy="5641188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nl-NL" dirty="0" err="1"/>
              <a:t>Opdrachten:LES</a:t>
            </a:r>
            <a:r>
              <a:rPr lang="nl-NL" dirty="0"/>
              <a:t> 5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Probeer de standaard instelling de RV te verlagen naar 88%, zonder netto fotosynthese te verliezen, en zonder dat te veel warmte kost.</a:t>
            </a:r>
            <a:br>
              <a:rPr lang="nl-NL" dirty="0"/>
            </a:br>
            <a:r>
              <a:rPr lang="nl-NL" dirty="0"/>
              <a:t>Maak een schermafdruk van de instellingen.</a:t>
            </a:r>
            <a:br>
              <a:rPr lang="nl-NL" dirty="0"/>
            </a:b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Verander de datum in 1-1-2018 en de tijd in 8:00 uur.</a:t>
            </a:r>
            <a:br>
              <a:rPr lang="nl-NL" dirty="0"/>
            </a:br>
            <a:r>
              <a:rPr lang="nl-NL" dirty="0"/>
              <a:t>Straling in 10 W, buitentemperatuur in 3 C.</a:t>
            </a:r>
            <a:br>
              <a:rPr lang="nl-NL" dirty="0"/>
            </a:br>
            <a:r>
              <a:rPr lang="nl-NL" dirty="0"/>
              <a:t>Probeer de netto fotosynthese op  1,7 g   te krijgen met de verwarming zo laag mogelijk.</a:t>
            </a:r>
            <a:br>
              <a:rPr lang="nl-NL" dirty="0"/>
            </a:br>
            <a:r>
              <a:rPr lang="nl-NL" dirty="0"/>
              <a:t>Maak een schermafdruk van de instellingen.</a:t>
            </a:r>
            <a:br>
              <a:rPr lang="nl-NL" dirty="0"/>
            </a:b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Verander de datum in 1-1-2018, tijd 12:00 uur. Straling in 20 W luchtvochtigheid in 80%, gewas in sla. Verwarmen op 5 C en luchten op 6 C.</a:t>
            </a:r>
            <a:br>
              <a:rPr lang="nl-NL" dirty="0"/>
            </a:br>
            <a:r>
              <a:rPr lang="nl-NL" dirty="0"/>
              <a:t>Probeer de luchtvochtigheid zo goedkoop mogelijk op 83% te krijgen </a:t>
            </a:r>
          </a:p>
          <a:p>
            <a:pPr indent="0">
              <a:buNone/>
            </a:pPr>
            <a:br>
              <a:rPr lang="nl-NL" dirty="0"/>
            </a:b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br>
              <a:rPr lang="nl-NL" dirty="0"/>
            </a:b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34555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7691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160287" y="654929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/>
              <a:t>Het </a:t>
            </a:r>
            <a:r>
              <a:rPr lang="nl-NL" sz="2400" b="1" dirty="0"/>
              <a:t>huidmondje</a:t>
            </a:r>
            <a:r>
              <a:rPr lang="nl-NL" sz="2400" dirty="0"/>
              <a:t> (stomata) is in feite de poort van de plant naar zijn omgeving. 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Daar vindt uitwisseling plaats van waterdamp, zuurstof en CO2. 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De verdamping speelt een rol in de energie uitwisseling tussen plant en omgeving en zorgt ook voor aanvoer van water en nutriënten binnen in de plant.</a:t>
            </a: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A29980-9AE4-49AB-808A-257DBBC5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206" y="185391"/>
            <a:ext cx="3328151" cy="29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6" y="1948060"/>
            <a:ext cx="7421651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/>
              <a:t>Een huidmondje bestaat eigenlijk uit twee sluitcellen. Als er veel water in de sluitcellen zit, dan staan de huidmondjes open. 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Zit er weinig water in de sluitcellen van het huidmondje, dan worden deze cellen een beetje slap en sluiten ze het huidmondje af. 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Er kunnen dan geen stoffen de plant in of uit via de huidmondjes</a:t>
            </a:r>
            <a:r>
              <a:rPr lang="nl-NL" dirty="0"/>
              <a:t>.</a:t>
            </a: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47E35B-8F82-4E9E-A374-A8D7093B5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700" y="4259104"/>
            <a:ext cx="3113627" cy="20934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33684B8-47C4-457D-9F73-15909C8DE3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98" r="11570"/>
          <a:stretch/>
        </p:blipFill>
        <p:spPr>
          <a:xfrm>
            <a:off x="8763700" y="286726"/>
            <a:ext cx="3113627" cy="26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387272"/>
            <a:ext cx="7455207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De opening van de huidmondjes wordt geregeld door de sluitcellen.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De vorm van deze cellen verandert onder invloed van interne waterdruk, </a:t>
            </a:r>
            <a:r>
              <a:rPr lang="nl-NL" sz="2400" b="1" dirty="0">
                <a:solidFill>
                  <a:prstClr val="black"/>
                </a:solidFill>
                <a:latin typeface="+mj-lt"/>
              </a:rPr>
              <a:t>turgor</a:t>
            </a:r>
            <a:r>
              <a:rPr lang="nl-NL" sz="2400" dirty="0">
                <a:solidFill>
                  <a:prstClr val="black"/>
                </a:solidFill>
                <a:latin typeface="+mj-lt"/>
              </a:rPr>
              <a:t> genoemd.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Is de turgor laag, dan liggen de sluitcellen tegen elkaar aan en zijn de huidmondjes gesloten.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Is de turgor hoog, dan worden de cellen aan 1 kant uitgerekt ( de andere kant heeft een versterkte wand).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Hierdoor buigen de sluitcellen in de vorm van een banaan en staan de huidmondjes open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328A8D-7BD9-4A50-9E91-6C33F3078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8" r="11570"/>
          <a:stretch/>
        </p:blipFill>
        <p:spPr>
          <a:xfrm>
            <a:off x="8688427" y="125835"/>
            <a:ext cx="3140050" cy="26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89" y="1921427"/>
            <a:ext cx="8115831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We kunnen huidmondjes zien als kleppen die worden bedient door hydraulische druk.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Onder invloed van licht (vooral blauw), worden K+ ionen door zogenaamde kaliumpompjes in de sluitcellen gebracht.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Gevolg is dat de osmotische druk toeneemt en water wordt aangetrokken uit omringend weefsel. Gevolg is dat de huidmondjes open gaan.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720BE5B-3505-409C-9BE2-8575B19E5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9" t="24599" r="14089"/>
          <a:stretch/>
        </p:blipFill>
        <p:spPr>
          <a:xfrm>
            <a:off x="9215019" y="254000"/>
            <a:ext cx="2752111" cy="16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In het donker zijn de kaliumpompjes niet actief en zal de concentratie van K+ ionen afnemen.</a:t>
            </a:r>
          </a:p>
          <a:p>
            <a:pPr indent="-214313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Het gevolg is dat de turgor afneemt en de huidmondjes sluiten.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De huidmondjes zijn dus overdag geopend onder invloed van licht en ‘s nachts gesloten onder gebrek aan licht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FEB3822-A4AD-4034-AD8C-F6ED18CF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167" y="401954"/>
            <a:ext cx="3246683" cy="2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A19EB-BADE-474A-91BD-35E5F319F46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8fa185b-b6f4-4426-890a-edc6532e8d4f"/>
    <ds:schemaRef ds:uri="521c7c86-cc27-4cef-8605-4ebb0342222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B284A7-9163-40EF-97FE-15B6724D93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3421</TotalTime>
  <Words>2395</Words>
  <Application>Microsoft Office PowerPoint</Application>
  <PresentationFormat>Breedbeeld</PresentationFormat>
  <Paragraphs>287</Paragraphs>
  <Slides>46</Slides>
  <Notes>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9" baseType="lpstr">
      <vt:lpstr>Arial</vt:lpstr>
      <vt:lpstr>Calibri</vt:lpstr>
      <vt:lpstr>Kantoorthema</vt:lpstr>
      <vt:lpstr>PowerPoint-presentatie</vt:lpstr>
      <vt:lpstr>Aftrap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CO2 monitor</vt:lpstr>
      <vt:lpstr>Grodan Gosens</vt:lpstr>
      <vt:lpstr>Grodan Gosens</vt:lpstr>
      <vt:lpstr>Bladtemperatuurmeters</vt:lpstr>
      <vt:lpstr>Bladtemperatuurmeters</vt:lpstr>
      <vt:lpstr>Bladdikte meter</vt:lpstr>
      <vt:lpstr>Bladdikte meter</vt:lpstr>
      <vt:lpstr>EC meter</vt:lpstr>
      <vt:lpstr>PH meter</vt:lpstr>
      <vt:lpstr>Drainwater sensor</vt:lpstr>
      <vt:lpstr>Grow scale</vt:lpstr>
      <vt:lpstr>Warm water sensoren</vt:lpstr>
      <vt:lpstr>Stengeldikte meters</vt:lpstr>
      <vt:lpstr>Sapstroom meters</vt:lpstr>
      <vt:lpstr>Elektrofysiologie</vt:lpstr>
      <vt:lpstr>Elektrofysiologie</vt:lpstr>
      <vt:lpstr>Elektrofysiologie bij een plant </vt:lpstr>
      <vt:lpstr>Opdracht: LES 2</vt:lpstr>
      <vt:lpstr>LES 2</vt:lpstr>
      <vt:lpstr>LES 2 </vt:lpstr>
      <vt:lpstr>PowerPoint-presentatie</vt:lpstr>
      <vt:lpstr>Opdracht LES 5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120</cp:revision>
  <dcterms:created xsi:type="dcterms:W3CDTF">2020-11-10T08:38:03Z</dcterms:created>
  <dcterms:modified xsi:type="dcterms:W3CDTF">2023-02-23T19:25:56Z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